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aleway"/>
      <p:regular r:id="rId30"/>
      <p:bold r:id="rId31"/>
      <p:italic r:id="rId32"/>
      <p:boldItalic r:id="rId33"/>
    </p:embeddedFont>
    <p:embeddedFont>
      <p:font typeface="Roboto"/>
      <p:regular r:id="rId34"/>
      <p:bold r:id="rId35"/>
      <p:italic r:id="rId36"/>
      <p:boldItalic r:id="rId37"/>
    </p:embeddedFont>
    <p:embeddedFont>
      <p:font typeface="Playfair Display"/>
      <p:regular r:id="rId38"/>
      <p:bold r:id="rId39"/>
      <p:italic r:id="rId40"/>
      <p:boldItalic r:id="rId41"/>
    </p:embeddedFon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layfairDisplay-italic.fntdata"/><Relationship Id="rId20" Type="http://schemas.openxmlformats.org/officeDocument/2006/relationships/slide" Target="slides/slide15.xml"/><Relationship Id="rId42" Type="http://schemas.openxmlformats.org/officeDocument/2006/relationships/font" Target="fonts/Lato-regular.fntdata"/><Relationship Id="rId41" Type="http://schemas.openxmlformats.org/officeDocument/2006/relationships/font" Target="fonts/PlayfairDisplay-boldItalic.fntdata"/><Relationship Id="rId22" Type="http://schemas.openxmlformats.org/officeDocument/2006/relationships/slide" Target="slides/slide17.xml"/><Relationship Id="rId44" Type="http://schemas.openxmlformats.org/officeDocument/2006/relationships/font" Target="fonts/Lato-italic.fntdata"/><Relationship Id="rId21" Type="http://schemas.openxmlformats.org/officeDocument/2006/relationships/slide" Target="slides/slide16.xml"/><Relationship Id="rId43" Type="http://schemas.openxmlformats.org/officeDocument/2006/relationships/font" Target="fonts/La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6.xml"/><Relationship Id="rId33" Type="http://schemas.openxmlformats.org/officeDocument/2006/relationships/font" Target="fonts/Raleway-boldItalic.fntdata"/><Relationship Id="rId10" Type="http://schemas.openxmlformats.org/officeDocument/2006/relationships/slide" Target="slides/slide5.xml"/><Relationship Id="rId32" Type="http://schemas.openxmlformats.org/officeDocument/2006/relationships/font" Target="fonts/Raleway-italic.fntdata"/><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PlayfairDisplay-bold.fntdata"/><Relationship Id="rId16" Type="http://schemas.openxmlformats.org/officeDocument/2006/relationships/slide" Target="slides/slide11.xml"/><Relationship Id="rId38" Type="http://schemas.openxmlformats.org/officeDocument/2006/relationships/font" Target="fonts/PlayfairDisplay-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a717b3864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a717b3864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a717b3864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a717b3864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7a717b386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7a717b386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a717b3864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a717b3864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a6a6491b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a6a6491b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a6a6491b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a6a6491b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a717b3864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a717b3864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7a717b3864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a717b3864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a717b3864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a717b3864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a717b3864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a717b3864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bc545f0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bc545f0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7a717b3864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a717b3864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a717b3864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a717b3864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a717b3864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a717b3864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7a717b3864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a717b3864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7a717b3864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a717b3864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7a65d56a3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7a65d56a3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7a6a6491b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7a6a6491b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7a65d56a3a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a65d56a3a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7a6a6491bc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a6a6491bc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7a6a6491bc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a6a6491bc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a717b3864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a717b3864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7a717b386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a717b386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2.png"/><Relationship Id="rId8"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009700" y="1017350"/>
            <a:ext cx="3147600" cy="31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250"/>
              <a:t>Support Vector Machine Active Learning for Image Retrieva</a:t>
            </a:r>
            <a:r>
              <a:rPr lang="en" sz="2250"/>
              <a:t>l</a:t>
            </a:r>
            <a:endParaRPr sz="2250"/>
          </a:p>
        </p:txBody>
      </p:sp>
      <p:sp>
        <p:nvSpPr>
          <p:cNvPr id="60" name="Google Shape;60;p13"/>
          <p:cNvSpPr txBox="1"/>
          <p:nvPr>
            <p:ph idx="1" type="subTitle"/>
          </p:nvPr>
        </p:nvSpPr>
        <p:spPr>
          <a:xfrm>
            <a:off x="6458175" y="3752000"/>
            <a:ext cx="3042000" cy="16410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sz="1600">
                <a:solidFill>
                  <a:srgbClr val="999999"/>
                </a:solidFill>
              </a:rPr>
              <a:t>Group Members:</a:t>
            </a:r>
            <a:endParaRPr sz="1600">
              <a:solidFill>
                <a:srgbClr val="999999"/>
              </a:solidFill>
            </a:endParaRPr>
          </a:p>
          <a:p>
            <a:pPr indent="0" lvl="0" marL="0" marR="0" rtl="0" algn="l">
              <a:lnSpc>
                <a:spcPct val="100000"/>
              </a:lnSpc>
              <a:spcBef>
                <a:spcPts val="0"/>
              </a:spcBef>
              <a:spcAft>
                <a:spcPts val="0"/>
              </a:spcAft>
              <a:buNone/>
            </a:pPr>
            <a:r>
              <a:rPr lang="en" sz="1600">
                <a:solidFill>
                  <a:srgbClr val="999999"/>
                </a:solidFill>
              </a:rPr>
              <a:t>Akshay Shetty </a:t>
            </a:r>
            <a:r>
              <a:rPr i="1" lang="en" sz="1600">
                <a:solidFill>
                  <a:srgbClr val="999999"/>
                </a:solidFill>
              </a:rPr>
              <a:t>(1001666052)</a:t>
            </a:r>
            <a:endParaRPr i="1" sz="1600">
              <a:solidFill>
                <a:srgbClr val="999999"/>
              </a:solidFill>
            </a:endParaRPr>
          </a:p>
          <a:p>
            <a:pPr indent="0" lvl="0" marL="0" marR="0" rtl="0" algn="l">
              <a:lnSpc>
                <a:spcPct val="100000"/>
              </a:lnSpc>
              <a:spcBef>
                <a:spcPts val="0"/>
              </a:spcBef>
              <a:spcAft>
                <a:spcPts val="0"/>
              </a:spcAft>
              <a:buNone/>
            </a:pPr>
            <a:r>
              <a:rPr lang="en" sz="1600">
                <a:solidFill>
                  <a:srgbClr val="999999"/>
                </a:solidFill>
              </a:rPr>
              <a:t>Abhay  Singh   </a:t>
            </a:r>
            <a:r>
              <a:rPr i="1" lang="en" sz="1600">
                <a:solidFill>
                  <a:srgbClr val="999999"/>
                </a:solidFill>
              </a:rPr>
              <a:t>(1001669333</a:t>
            </a:r>
            <a:r>
              <a:rPr i="1" lang="en" sz="1600">
                <a:solidFill>
                  <a:srgbClr val="999999"/>
                </a:solidFill>
              </a:rPr>
              <a:t>)</a:t>
            </a:r>
            <a:endParaRPr i="1" sz="1600">
              <a:solidFill>
                <a:srgbClr val="999999"/>
              </a:solidFill>
            </a:endParaRPr>
          </a:p>
          <a:p>
            <a:pPr indent="0" lvl="0" marL="0" rtl="0" algn="l">
              <a:spcBef>
                <a:spcPts val="0"/>
              </a:spcBef>
              <a:spcAft>
                <a:spcPts val="0"/>
              </a:spcAft>
              <a:buNone/>
            </a:pPr>
            <a:r>
              <a:rPr lang="en" sz="1600">
                <a:solidFill>
                  <a:srgbClr val="999999"/>
                </a:solidFill>
              </a:rPr>
              <a:t> </a:t>
            </a:r>
            <a:endParaRPr sz="1600">
              <a:solidFill>
                <a:srgbClr val="999999"/>
              </a:solidFill>
            </a:endParaRPr>
          </a:p>
        </p:txBody>
      </p:sp>
      <p:sp>
        <p:nvSpPr>
          <p:cNvPr id="61" name="Google Shape;61;p13"/>
          <p:cNvSpPr txBox="1"/>
          <p:nvPr/>
        </p:nvSpPr>
        <p:spPr>
          <a:xfrm>
            <a:off x="0" y="3421600"/>
            <a:ext cx="3147600" cy="16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999999"/>
                </a:solidFill>
                <a:latin typeface="Playfair Display"/>
                <a:ea typeface="Playfair Display"/>
                <a:cs typeface="Playfair Display"/>
                <a:sym typeface="Playfair Display"/>
              </a:rPr>
              <a:t>Author: </a:t>
            </a:r>
            <a:endParaRPr b="1" sz="1600">
              <a:solidFill>
                <a:srgbClr val="999999"/>
              </a:solidFill>
              <a:latin typeface="Playfair Display"/>
              <a:ea typeface="Playfair Display"/>
              <a:cs typeface="Playfair Display"/>
              <a:sym typeface="Playfair Display"/>
            </a:endParaRPr>
          </a:p>
          <a:p>
            <a:pPr indent="0" lvl="0" marL="0" rtl="0" algn="l">
              <a:spcBef>
                <a:spcPts val="0"/>
              </a:spcBef>
              <a:spcAft>
                <a:spcPts val="0"/>
              </a:spcAft>
              <a:buNone/>
            </a:pPr>
            <a:r>
              <a:rPr b="1" lang="en" sz="1600">
                <a:solidFill>
                  <a:srgbClr val="999999"/>
                </a:solidFill>
                <a:latin typeface="Playfair Display"/>
                <a:ea typeface="Playfair Display"/>
                <a:cs typeface="Playfair Display"/>
                <a:sym typeface="Playfair Display"/>
              </a:rPr>
              <a:t>Simon Ton, </a:t>
            </a:r>
            <a:endParaRPr b="1" sz="1600">
              <a:solidFill>
                <a:srgbClr val="999999"/>
              </a:solidFill>
              <a:latin typeface="Playfair Display"/>
              <a:ea typeface="Playfair Display"/>
              <a:cs typeface="Playfair Display"/>
              <a:sym typeface="Playfair Display"/>
            </a:endParaRPr>
          </a:p>
          <a:p>
            <a:pPr indent="457200" lvl="0" marL="0" rtl="0" algn="l">
              <a:spcBef>
                <a:spcPts val="0"/>
              </a:spcBef>
              <a:spcAft>
                <a:spcPts val="0"/>
              </a:spcAft>
              <a:buNone/>
            </a:pPr>
            <a:r>
              <a:rPr b="1" i="1" lang="en" sz="1600">
                <a:solidFill>
                  <a:srgbClr val="999999"/>
                </a:solidFill>
                <a:latin typeface="Playfair Display"/>
                <a:ea typeface="Playfair Display"/>
                <a:cs typeface="Playfair Display"/>
                <a:sym typeface="Playfair Display"/>
              </a:rPr>
              <a:t>Stanford University</a:t>
            </a:r>
            <a:endParaRPr b="1" i="1" sz="1600">
              <a:solidFill>
                <a:srgbClr val="999999"/>
              </a:solidFill>
              <a:latin typeface="Playfair Display"/>
              <a:ea typeface="Playfair Display"/>
              <a:cs typeface="Playfair Display"/>
              <a:sym typeface="Playfair Display"/>
            </a:endParaRPr>
          </a:p>
          <a:p>
            <a:pPr indent="0" lvl="0" marL="0" rtl="0" algn="l">
              <a:spcBef>
                <a:spcPts val="0"/>
              </a:spcBef>
              <a:spcAft>
                <a:spcPts val="0"/>
              </a:spcAft>
              <a:buNone/>
            </a:pPr>
            <a:r>
              <a:rPr b="1" lang="en" sz="1600">
                <a:solidFill>
                  <a:srgbClr val="999999"/>
                </a:solidFill>
                <a:latin typeface="Playfair Display"/>
                <a:ea typeface="Playfair Display"/>
                <a:cs typeface="Playfair Display"/>
                <a:sym typeface="Playfair Display"/>
              </a:rPr>
              <a:t>Edward Chang,</a:t>
            </a:r>
            <a:endParaRPr b="1" sz="1600">
              <a:solidFill>
                <a:srgbClr val="999999"/>
              </a:solidFill>
              <a:latin typeface="Playfair Display"/>
              <a:ea typeface="Playfair Display"/>
              <a:cs typeface="Playfair Display"/>
              <a:sym typeface="Playfair Display"/>
            </a:endParaRPr>
          </a:p>
          <a:p>
            <a:pPr indent="457200" lvl="0" marL="0" rtl="0" algn="l">
              <a:spcBef>
                <a:spcPts val="0"/>
              </a:spcBef>
              <a:spcAft>
                <a:spcPts val="0"/>
              </a:spcAft>
              <a:buNone/>
            </a:pPr>
            <a:r>
              <a:rPr b="1" i="1" lang="en" sz="1600">
                <a:solidFill>
                  <a:srgbClr val="999999"/>
                </a:solidFill>
                <a:latin typeface="Playfair Display"/>
                <a:ea typeface="Playfair Display"/>
                <a:cs typeface="Playfair Display"/>
                <a:sym typeface="Playfair Display"/>
              </a:rPr>
              <a:t>University of California</a:t>
            </a:r>
            <a:endParaRPr b="1" i="1" sz="1600">
              <a:solidFill>
                <a:srgbClr val="999999"/>
              </a:solidFill>
              <a:latin typeface="Playfair Display"/>
              <a:ea typeface="Playfair Display"/>
              <a:cs typeface="Playfair Display"/>
              <a:sym typeface="Playfair Display"/>
            </a:endParaRPr>
          </a:p>
          <a:p>
            <a:pPr indent="457200" lvl="0" marL="0" rtl="0" algn="l">
              <a:spcBef>
                <a:spcPts val="0"/>
              </a:spcBef>
              <a:spcAft>
                <a:spcPts val="0"/>
              </a:spcAft>
              <a:buNone/>
            </a:pPr>
            <a:r>
              <a:rPr b="1" i="1" lang="en" sz="1600">
                <a:solidFill>
                  <a:srgbClr val="999999"/>
                </a:solidFill>
                <a:latin typeface="Playfair Display"/>
                <a:ea typeface="Playfair Display"/>
                <a:cs typeface="Playfair Display"/>
                <a:sym typeface="Playfair Display"/>
              </a:rPr>
              <a:t>Santa Barbara</a:t>
            </a:r>
            <a:endParaRPr b="1" i="1" sz="1600">
              <a:solidFill>
                <a:srgbClr val="999999"/>
              </a:solidFill>
              <a:latin typeface="Playfair Display"/>
              <a:ea typeface="Playfair Display"/>
              <a:cs typeface="Playfair Display"/>
              <a:sym typeface="Playfair Display"/>
            </a:endParaRPr>
          </a:p>
          <a:p>
            <a:pPr indent="0" lvl="0" marL="0" rtl="0" algn="l">
              <a:spcBef>
                <a:spcPts val="0"/>
              </a:spcBef>
              <a:spcAft>
                <a:spcPts val="0"/>
              </a:spcAft>
              <a:buNone/>
            </a:pPr>
            <a:r>
              <a:t/>
            </a:r>
            <a:endParaRPr>
              <a:solidFill>
                <a:srgbClr val="999999"/>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Version Space</a:t>
            </a:r>
            <a:endParaRPr/>
          </a:p>
        </p:txBody>
      </p:sp>
      <p:sp>
        <p:nvSpPr>
          <p:cNvPr id="119" name="Google Shape;119;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R"/>
            </a:pPr>
            <a:r>
              <a:rPr lang="en"/>
              <a:t>The set of consistent hyperplanes that separate the data in the induced feature space F is known as a Version Space.</a:t>
            </a:r>
            <a:endParaRPr/>
          </a:p>
          <a:p>
            <a:pPr indent="-342900" lvl="0" marL="457200" rtl="0" algn="l">
              <a:spcBef>
                <a:spcPts val="0"/>
              </a:spcBef>
              <a:spcAft>
                <a:spcPts val="0"/>
              </a:spcAft>
              <a:buSzPts val="1800"/>
              <a:buAutoNum type="arabicParenR"/>
            </a:pPr>
            <a:r>
              <a:rPr lang="en"/>
              <a:t>In other words, hypothesis f is in version space if for every training instance xi with label yi we have that f (xi) &gt; 0 if yi = 1 and f(xi) &lt; 0 if yi = 1.</a:t>
            </a:r>
            <a:endParaRPr/>
          </a:p>
          <a:p>
            <a:pPr indent="-342900" lvl="0" marL="457200" rtl="0" algn="l">
              <a:spcBef>
                <a:spcPts val="0"/>
              </a:spcBef>
              <a:spcAft>
                <a:spcPts val="0"/>
              </a:spcAft>
              <a:buSzPts val="1800"/>
              <a:buAutoNum type="arabicParenR"/>
            </a:pPr>
            <a:r>
              <a:rPr lang="en"/>
              <a:t>The hypothesis is given by:</a:t>
            </a:r>
            <a:endParaRPr/>
          </a:p>
          <a:p>
            <a:pPr indent="0" lvl="0" marL="457200" rtl="0" algn="l">
              <a:spcBef>
                <a:spcPts val="1600"/>
              </a:spcBef>
              <a:spcAft>
                <a:spcPts val="0"/>
              </a:spcAft>
              <a:buNone/>
            </a:pPr>
            <a:r>
              <a:t/>
            </a:r>
            <a:endParaRPr/>
          </a:p>
          <a:p>
            <a:pPr indent="0" lvl="0" marL="457200" rtl="0" algn="l">
              <a:spcBef>
                <a:spcPts val="1600"/>
              </a:spcBef>
              <a:spcAft>
                <a:spcPts val="0"/>
              </a:spcAft>
              <a:buClr>
                <a:schemeClr val="dk1"/>
              </a:buClr>
              <a:buSzPts val="1100"/>
              <a:buFont typeface="Arial"/>
              <a:buNone/>
            </a:pPr>
            <a:r>
              <a:rPr lang="en"/>
              <a:t> Where,  	    f: hypothesis   </a:t>
            </a:r>
            <a:endParaRPr/>
          </a:p>
          <a:p>
            <a:pPr indent="0" lvl="0" marL="457200" rtl="0" algn="l">
              <a:spcBef>
                <a:spcPts val="1600"/>
              </a:spcBef>
              <a:spcAft>
                <a:spcPts val="1600"/>
              </a:spcAft>
              <a:buClr>
                <a:schemeClr val="dk1"/>
              </a:buClr>
              <a:buSzPts val="1100"/>
              <a:buFont typeface="Arial"/>
              <a:buNone/>
            </a:pPr>
            <a:r>
              <a:rPr lang="en"/>
              <a:t>              	W: parameter space</a:t>
            </a:r>
            <a:endParaRPr/>
          </a:p>
        </p:txBody>
      </p:sp>
      <p:pic>
        <p:nvPicPr>
          <p:cNvPr id="120" name="Google Shape;120;p22"/>
          <p:cNvPicPr preferRelativeResize="0"/>
          <p:nvPr/>
        </p:nvPicPr>
        <p:blipFill>
          <a:blip r:embed="rId3">
            <a:alphaModFix/>
          </a:blip>
          <a:stretch>
            <a:fillRect/>
          </a:stretch>
        </p:blipFill>
        <p:spPr>
          <a:xfrm>
            <a:off x="662513" y="2836800"/>
            <a:ext cx="3724275" cy="666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Version Space</a:t>
            </a:r>
            <a:endParaRPr/>
          </a:p>
        </p:txBody>
      </p:sp>
      <p:sp>
        <p:nvSpPr>
          <p:cNvPr id="126" name="Google Shape;126;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a:t>
            </a:r>
            <a:r>
              <a:rPr lang="en"/>
              <a:t> Since H is a set of hyperplanes, there is an exact correspondence between  unit vectors w and hypotheses f in H.</a:t>
            </a:r>
            <a:endParaRPr/>
          </a:p>
          <a:p>
            <a:pPr indent="0" lvl="0" marL="0" rtl="0" algn="l">
              <a:spcBef>
                <a:spcPts val="1600"/>
              </a:spcBef>
              <a:spcAft>
                <a:spcPts val="0"/>
              </a:spcAft>
              <a:buNone/>
            </a:pPr>
            <a:r>
              <a:rPr lang="en"/>
              <a:t>5)The Version Space V is defined as:</a:t>
            </a:r>
            <a:endParaRPr/>
          </a:p>
          <a:p>
            <a:pPr indent="0" lvl="0" marL="0" rtl="0" algn="l">
              <a:spcBef>
                <a:spcPts val="1600"/>
              </a:spcBef>
              <a:spcAft>
                <a:spcPts val="1600"/>
              </a:spcAft>
              <a:buNone/>
            </a:pPr>
            <a:r>
              <a:rPr lang="en"/>
              <a:t>   </a:t>
            </a:r>
            <a:endParaRPr/>
          </a:p>
        </p:txBody>
      </p:sp>
      <p:pic>
        <p:nvPicPr>
          <p:cNvPr id="127" name="Google Shape;127;p23"/>
          <p:cNvPicPr preferRelativeResize="0"/>
          <p:nvPr/>
        </p:nvPicPr>
        <p:blipFill>
          <a:blip r:embed="rId3">
            <a:alphaModFix/>
          </a:blip>
          <a:stretch>
            <a:fillRect/>
          </a:stretch>
        </p:blipFill>
        <p:spPr>
          <a:xfrm>
            <a:off x="900175" y="2617100"/>
            <a:ext cx="4553925" cy="473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Duality</a:t>
            </a:r>
            <a:endParaRPr/>
          </a:p>
        </p:txBody>
      </p:sp>
      <p:sp>
        <p:nvSpPr>
          <p:cNvPr id="133" name="Google Shape;133;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4" name="Google Shape;134;p24"/>
          <p:cNvPicPr preferRelativeResize="0"/>
          <p:nvPr/>
        </p:nvPicPr>
        <p:blipFill>
          <a:blip r:embed="rId3">
            <a:alphaModFix/>
          </a:blip>
          <a:stretch>
            <a:fillRect/>
          </a:stretch>
        </p:blipFill>
        <p:spPr>
          <a:xfrm>
            <a:off x="362150" y="1155700"/>
            <a:ext cx="8470151" cy="3409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Version Spaces</a:t>
            </a:r>
            <a:endParaRPr/>
          </a:p>
        </p:txBody>
      </p:sp>
      <p:sp>
        <p:nvSpPr>
          <p:cNvPr id="140" name="Google Shape;140;p25"/>
          <p:cNvSpPr txBox="1"/>
          <p:nvPr>
            <p:ph idx="1" type="body"/>
          </p:nvPr>
        </p:nvSpPr>
        <p:spPr>
          <a:xfrm>
            <a:off x="4273925" y="1152475"/>
            <a:ext cx="45585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a:p>
          <a:p>
            <a:pPr indent="0" lvl="0" marL="0" rtl="0" algn="just">
              <a:spcBef>
                <a:spcPts val="1600"/>
              </a:spcBef>
              <a:spcAft>
                <a:spcPts val="1600"/>
              </a:spcAft>
              <a:buNone/>
            </a:pPr>
            <a:r>
              <a:rPr lang="en"/>
              <a:t>SVM </a:t>
            </a:r>
            <a:r>
              <a:rPr lang="en"/>
              <a:t>find</a:t>
            </a:r>
            <a:r>
              <a:rPr lang="en"/>
              <a:t> the center of the largest radius hypersphere whose center can be placed in version space and whose surface does not intersect with the hyperplanes corresponding to the labeled instance.</a:t>
            </a:r>
            <a:endParaRPr/>
          </a:p>
        </p:txBody>
      </p:sp>
      <p:pic>
        <p:nvPicPr>
          <p:cNvPr id="141" name="Google Shape;141;p25"/>
          <p:cNvPicPr preferRelativeResize="0"/>
          <p:nvPr/>
        </p:nvPicPr>
        <p:blipFill>
          <a:blip r:embed="rId3">
            <a:alphaModFix/>
          </a:blip>
          <a:stretch>
            <a:fillRect/>
          </a:stretch>
        </p:blipFill>
        <p:spPr>
          <a:xfrm>
            <a:off x="311700" y="1537213"/>
            <a:ext cx="3805600" cy="2345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Active learning</a:t>
            </a:r>
            <a:endParaRPr/>
          </a:p>
        </p:txBody>
      </p:sp>
      <p:sp>
        <p:nvSpPr>
          <p:cNvPr id="147" name="Google Shape;147;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1) </a:t>
            </a:r>
            <a:r>
              <a:rPr lang="en"/>
              <a:t>Principle- Learn an SVM on the existing labeled data and choose as the next instance to query the pool instance that comes closest to the hyperplane in F</a:t>
            </a:r>
            <a:endParaRPr/>
          </a:p>
          <a:p>
            <a:pPr indent="0" lvl="0" marL="0" marR="0" rtl="0" algn="l">
              <a:lnSpc>
                <a:spcPct val="115000"/>
              </a:lnSpc>
              <a:spcBef>
                <a:spcPts val="1600"/>
              </a:spcBef>
              <a:spcAft>
                <a:spcPts val="0"/>
              </a:spcAft>
              <a:buNone/>
            </a:pPr>
            <a:r>
              <a:rPr lang="en"/>
              <a:t>2) Pool-based active learning</a:t>
            </a:r>
            <a:endParaRPr/>
          </a:p>
          <a:p>
            <a:pPr indent="0" lvl="0" marL="0" marR="0" rtl="0" algn="l">
              <a:lnSpc>
                <a:spcPct val="115000"/>
              </a:lnSpc>
              <a:spcBef>
                <a:spcPts val="1600"/>
              </a:spcBef>
              <a:spcAft>
                <a:spcPts val="0"/>
              </a:spcAft>
              <a:buNone/>
            </a:pPr>
            <a:r>
              <a:rPr lang="en"/>
              <a:t>3) </a:t>
            </a:r>
            <a:r>
              <a:rPr lang="en"/>
              <a:t>Query concept - User interaction with the learning process</a:t>
            </a:r>
            <a:endParaRPr/>
          </a:p>
          <a:p>
            <a:pPr indent="0" lvl="0" marL="0" marR="0" rtl="0" algn="l">
              <a:lnSpc>
                <a:spcPct val="115000"/>
              </a:lnSpc>
              <a:spcBef>
                <a:spcPts val="1600"/>
              </a:spcBef>
              <a:spcAft>
                <a:spcPts val="0"/>
              </a:spcAft>
              <a:buNone/>
            </a:pPr>
            <a:r>
              <a:rPr lang="en"/>
              <a:t>4) Relevance</a:t>
            </a:r>
            <a:r>
              <a:rPr lang="en"/>
              <a:t> feedback- </a:t>
            </a:r>
            <a:r>
              <a:rPr lang="en"/>
              <a:t>relevant</a:t>
            </a:r>
            <a:r>
              <a:rPr lang="en"/>
              <a:t> or not</a:t>
            </a:r>
            <a:endParaRPr/>
          </a:p>
          <a:p>
            <a:pPr indent="0" lvl="0" marL="0" marR="0" rtl="0" algn="l">
              <a:lnSpc>
                <a:spcPct val="115000"/>
              </a:lnSpc>
              <a:spcBef>
                <a:spcPts val="1600"/>
              </a:spcBef>
              <a:spcAft>
                <a:spcPts val="0"/>
              </a:spcAft>
              <a:buNone/>
            </a:pPr>
            <a:r>
              <a:t/>
            </a:r>
            <a:endParaRPr/>
          </a:p>
          <a:p>
            <a:pPr indent="0" lvl="0" marL="0" rtl="0" algn="l">
              <a:spcBef>
                <a:spcPts val="1600"/>
              </a:spcBef>
              <a:spcAft>
                <a:spcPts val="0"/>
              </a:spcAft>
              <a:buNone/>
            </a:pPr>
            <a:r>
              <a:t/>
            </a:r>
            <a:endParaRPr sz="1350">
              <a:solidFill>
                <a:schemeClr val="dk1"/>
              </a:solidFill>
              <a:highlight>
                <a:srgbClr val="FFFFFF"/>
              </a:highlight>
              <a:latin typeface="Roboto"/>
              <a:ea typeface="Roboto"/>
              <a:cs typeface="Roboto"/>
              <a:sym typeface="Roboto"/>
            </a:endParaRPr>
          </a:p>
          <a:p>
            <a:pPr indent="0" lvl="0" marL="0" rtl="0" algn="l">
              <a:spcBef>
                <a:spcPts val="1600"/>
              </a:spcBef>
              <a:spcAft>
                <a:spcPts val="1600"/>
              </a:spcAft>
              <a:buNone/>
            </a:pPr>
            <a:r>
              <a:t/>
            </a:r>
            <a:endParaRPr sz="1350">
              <a:solidFill>
                <a:schemeClr val="dk1"/>
              </a:solidFill>
              <a:highlight>
                <a:srgbClr val="FFFFFF"/>
              </a:highlight>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The CBIR system with Relevance Feedback</a:t>
            </a:r>
            <a:endParaRPr/>
          </a:p>
          <a:p>
            <a:pPr indent="0" lvl="0" marL="0" marR="0" rtl="0" algn="l">
              <a:lnSpc>
                <a:spcPct val="100000"/>
              </a:lnSpc>
              <a:spcBef>
                <a:spcPts val="0"/>
              </a:spcBef>
              <a:spcAft>
                <a:spcPts val="0"/>
              </a:spcAft>
              <a:buNone/>
            </a:pPr>
            <a:r>
              <a:t/>
            </a:r>
            <a:endParaRPr/>
          </a:p>
        </p:txBody>
      </p:sp>
      <p:pic>
        <p:nvPicPr>
          <p:cNvPr id="153" name="Google Shape;153;p27"/>
          <p:cNvPicPr preferRelativeResize="0"/>
          <p:nvPr/>
        </p:nvPicPr>
        <p:blipFill>
          <a:blip r:embed="rId3">
            <a:alphaModFix/>
          </a:blip>
          <a:stretch>
            <a:fillRect/>
          </a:stretch>
        </p:blipFill>
        <p:spPr>
          <a:xfrm>
            <a:off x="1830100" y="1156300"/>
            <a:ext cx="4796675" cy="341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Feature vector</a:t>
            </a:r>
            <a:endParaRPr/>
          </a:p>
        </p:txBody>
      </p:sp>
      <p:sp>
        <p:nvSpPr>
          <p:cNvPr id="159" name="Google Shape;159;p28"/>
          <p:cNvSpPr txBox="1"/>
          <p:nvPr>
            <p:ph idx="1" type="body"/>
          </p:nvPr>
        </p:nvSpPr>
        <p:spPr>
          <a:xfrm>
            <a:off x="219200" y="36494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Color feature: 12 color bins * 9 features(including HSV) = 108 features</a:t>
            </a:r>
            <a:endParaRPr/>
          </a:p>
          <a:p>
            <a:pPr indent="0" lvl="0" marL="0" rtl="0" algn="l">
              <a:spcBef>
                <a:spcPts val="1600"/>
              </a:spcBef>
              <a:spcAft>
                <a:spcPts val="0"/>
              </a:spcAft>
              <a:buNone/>
            </a:pPr>
            <a:r>
              <a:rPr lang="en"/>
              <a:t>Texture feature: 3 levels * 3 orientations * 4 features = 36 features</a:t>
            </a:r>
            <a:endParaRPr/>
          </a:p>
          <a:p>
            <a:pPr indent="0" lvl="0" marL="0" rtl="0" algn="l">
              <a:spcBef>
                <a:spcPts val="1600"/>
              </a:spcBef>
              <a:spcAft>
                <a:spcPts val="0"/>
              </a:spcAft>
              <a:buNone/>
            </a:pPr>
            <a:r>
              <a:rPr lang="en"/>
              <a:t>Total number of dimensional vector = 108 + 36 = 144 features</a:t>
            </a:r>
            <a:endParaRPr/>
          </a:p>
          <a:p>
            <a:pPr indent="0" lvl="0" marL="0" rtl="0" algn="l">
              <a:spcBef>
                <a:spcPts val="1600"/>
              </a:spcBef>
              <a:spcAft>
                <a:spcPts val="1600"/>
              </a:spcAft>
              <a:buNone/>
            </a:pPr>
            <a:r>
              <a:t/>
            </a:r>
            <a:endParaRPr/>
          </a:p>
        </p:txBody>
      </p:sp>
      <p:pic>
        <p:nvPicPr>
          <p:cNvPr id="160" name="Google Shape;160;p28"/>
          <p:cNvPicPr preferRelativeResize="0"/>
          <p:nvPr/>
        </p:nvPicPr>
        <p:blipFill>
          <a:blip r:embed="rId3">
            <a:alphaModFix/>
          </a:blip>
          <a:stretch>
            <a:fillRect/>
          </a:stretch>
        </p:blipFill>
        <p:spPr>
          <a:xfrm>
            <a:off x="152400" y="1169850"/>
            <a:ext cx="4648824" cy="2613775"/>
          </a:xfrm>
          <a:prstGeom prst="rect">
            <a:avLst/>
          </a:prstGeom>
          <a:noFill/>
          <a:ln>
            <a:noFill/>
          </a:ln>
        </p:spPr>
      </p:pic>
      <p:pic>
        <p:nvPicPr>
          <p:cNvPr id="161" name="Google Shape;161;p28"/>
          <p:cNvPicPr preferRelativeResize="0"/>
          <p:nvPr/>
        </p:nvPicPr>
        <p:blipFill>
          <a:blip r:embed="rId4">
            <a:alphaModFix/>
          </a:blip>
          <a:stretch>
            <a:fillRect/>
          </a:stretch>
        </p:blipFill>
        <p:spPr>
          <a:xfrm>
            <a:off x="5273025" y="1169850"/>
            <a:ext cx="3399550" cy="25557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a:t>
            </a:r>
            <a:endParaRPr/>
          </a:p>
        </p:txBody>
      </p:sp>
      <p:sp>
        <p:nvSpPr>
          <p:cNvPr id="167" name="Google Shape;167;p29"/>
          <p:cNvSpPr txBox="1"/>
          <p:nvPr>
            <p:ph idx="1" type="body"/>
          </p:nvPr>
        </p:nvSpPr>
        <p:spPr>
          <a:xfrm>
            <a:off x="62625" y="1017725"/>
            <a:ext cx="9081300" cy="41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3 real world image dataset:</a:t>
            </a:r>
            <a:r>
              <a:rPr lang="en"/>
              <a:t> Increase learning difficulty</a:t>
            </a:r>
            <a:endParaRPr/>
          </a:p>
          <a:p>
            <a:pPr indent="0" lvl="0" marL="0" rtl="0" algn="l">
              <a:spcBef>
                <a:spcPts val="1600"/>
              </a:spcBef>
              <a:spcAft>
                <a:spcPts val="0"/>
              </a:spcAft>
              <a:buNone/>
            </a:pPr>
            <a:r>
              <a:rPr lang="en"/>
              <a:t>(602) </a:t>
            </a:r>
            <a:r>
              <a:rPr lang="en"/>
              <a:t>4-category: architecture, owers, landscape, and people</a:t>
            </a:r>
            <a:endParaRPr/>
          </a:p>
          <a:p>
            <a:pPr indent="0" lvl="0" marL="0" rtl="0" algn="l">
              <a:spcBef>
                <a:spcPts val="1600"/>
              </a:spcBef>
              <a:spcAft>
                <a:spcPts val="0"/>
              </a:spcAft>
              <a:buNone/>
            </a:pPr>
            <a:r>
              <a:rPr lang="en"/>
              <a:t>(1277) </a:t>
            </a:r>
            <a:r>
              <a:rPr lang="en"/>
              <a:t>10</a:t>
            </a:r>
            <a:r>
              <a:rPr lang="en"/>
              <a:t>-category set: + , bears, clouds, objectionable images, tigers, tools, and waves.</a:t>
            </a:r>
            <a:endParaRPr/>
          </a:p>
          <a:p>
            <a:pPr indent="0" lvl="0" marL="0" rtl="0" algn="l">
              <a:spcBef>
                <a:spcPts val="1600"/>
              </a:spcBef>
              <a:spcAft>
                <a:spcPts val="1600"/>
              </a:spcAft>
              <a:buNone/>
            </a:pPr>
            <a:r>
              <a:rPr lang="en"/>
              <a:t>(1920) </a:t>
            </a:r>
            <a:r>
              <a:rPr lang="en"/>
              <a:t>15-category set: +, elephants, fabrics, reworks, food, and texture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a:t>
            </a:r>
            <a:endParaRPr/>
          </a:p>
        </p:txBody>
      </p:sp>
      <p:sp>
        <p:nvSpPr>
          <p:cNvPr id="173" name="Google Shape;173;p30"/>
          <p:cNvSpPr txBox="1"/>
          <p:nvPr>
            <p:ph idx="1" type="body"/>
          </p:nvPr>
        </p:nvSpPr>
        <p:spPr>
          <a:xfrm>
            <a:off x="59025" y="1152475"/>
            <a:ext cx="8866200" cy="3887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Relevance</a:t>
            </a:r>
            <a:r>
              <a:rPr lang="en"/>
              <a:t> feedback:</a:t>
            </a:r>
            <a:endParaRPr/>
          </a:p>
          <a:p>
            <a:pPr indent="-317500" lvl="1" marL="914400" rtl="0" algn="l">
              <a:spcBef>
                <a:spcPts val="0"/>
              </a:spcBef>
              <a:spcAft>
                <a:spcPts val="0"/>
              </a:spcAft>
              <a:buSzPts val="1400"/>
              <a:buChar char="○"/>
            </a:pPr>
            <a:r>
              <a:rPr lang="en"/>
              <a:t>W</a:t>
            </a:r>
            <a:r>
              <a:rPr lang="en"/>
              <a:t>e start with one randomly selected relevant image and one randomly selected irrelevant image.</a:t>
            </a:r>
            <a:endParaRPr/>
          </a:p>
          <a:p>
            <a:pPr indent="-317500" lvl="1" marL="914400" rtl="0" algn="l">
              <a:spcBef>
                <a:spcPts val="0"/>
              </a:spcBef>
              <a:spcAft>
                <a:spcPts val="0"/>
              </a:spcAft>
              <a:buSzPts val="1400"/>
              <a:buChar char="○"/>
            </a:pPr>
            <a:r>
              <a:rPr lang="en"/>
              <a:t>if </a:t>
            </a:r>
            <a:r>
              <a:rPr lang="en"/>
              <a:t>1st round</a:t>
            </a:r>
            <a:endParaRPr/>
          </a:p>
          <a:p>
            <a:pPr indent="-317500" lvl="2" marL="1371600" rtl="0" algn="l">
              <a:spcBef>
                <a:spcPts val="0"/>
              </a:spcBef>
              <a:spcAft>
                <a:spcPts val="0"/>
              </a:spcAft>
              <a:buSzPts val="1400"/>
              <a:buChar char="■"/>
            </a:pPr>
            <a:r>
              <a:rPr lang="en"/>
              <a:t>Learn SVM</a:t>
            </a:r>
            <a:endParaRPr/>
          </a:p>
          <a:p>
            <a:pPr indent="-317500" lvl="2" marL="1371600" rtl="0" algn="l">
              <a:spcBef>
                <a:spcPts val="0"/>
              </a:spcBef>
              <a:spcAft>
                <a:spcPts val="0"/>
              </a:spcAft>
              <a:buSzPts val="1400"/>
              <a:buChar char="■"/>
            </a:pPr>
            <a:r>
              <a:rPr lang="en"/>
              <a:t>SVM</a:t>
            </a:r>
            <a:r>
              <a:rPr baseline="-25000" lang="en"/>
              <a:t>Active</a:t>
            </a:r>
            <a:r>
              <a:rPr lang="en"/>
              <a:t> randomly chooses 20 images.</a:t>
            </a:r>
            <a:endParaRPr/>
          </a:p>
          <a:p>
            <a:pPr indent="-317500" lvl="1" marL="914400" rtl="0" algn="l">
              <a:spcBef>
                <a:spcPts val="0"/>
              </a:spcBef>
              <a:spcAft>
                <a:spcPts val="0"/>
              </a:spcAft>
              <a:buSzPts val="1400"/>
              <a:buChar char="○"/>
            </a:pPr>
            <a:r>
              <a:rPr lang="en"/>
              <a:t>else</a:t>
            </a:r>
            <a:r>
              <a:rPr lang="en"/>
              <a:t>:</a:t>
            </a:r>
            <a:endParaRPr/>
          </a:p>
          <a:p>
            <a:pPr indent="-317500" lvl="2" marL="1371600" rtl="0" algn="l">
              <a:spcBef>
                <a:spcPts val="0"/>
              </a:spcBef>
              <a:spcAft>
                <a:spcPts val="0"/>
              </a:spcAft>
              <a:buSzPts val="1400"/>
              <a:buChar char="■"/>
            </a:pPr>
            <a:r>
              <a:rPr lang="en"/>
              <a:t>Learn SVM</a:t>
            </a:r>
            <a:r>
              <a:rPr lang="en"/>
              <a:t> </a:t>
            </a:r>
            <a:endParaRPr/>
          </a:p>
          <a:p>
            <a:pPr indent="-317500" lvl="2" marL="1371600" rtl="0" algn="l">
              <a:spcBef>
                <a:spcPts val="0"/>
              </a:spcBef>
              <a:spcAft>
                <a:spcPts val="0"/>
              </a:spcAft>
              <a:buSzPts val="1400"/>
              <a:buChar char="■"/>
            </a:pPr>
            <a:r>
              <a:rPr lang="en"/>
              <a:t>Simple active querying method</a:t>
            </a:r>
            <a:endParaRPr/>
          </a:p>
          <a:p>
            <a:pPr indent="-342900" lvl="0" marL="457200" rtl="0" algn="l">
              <a:spcBef>
                <a:spcPts val="0"/>
              </a:spcBef>
              <a:spcAft>
                <a:spcPts val="0"/>
              </a:spcAft>
              <a:buSzPts val="1800"/>
              <a:buAutoNum type="arabicPeriod"/>
            </a:pPr>
            <a:r>
              <a:rPr lang="en"/>
              <a:t>Retrieval</a:t>
            </a:r>
            <a:r>
              <a:rPr lang="en"/>
              <a:t> phase: </a:t>
            </a:r>
            <a:endParaRPr/>
          </a:p>
          <a:p>
            <a:pPr indent="-317500" lvl="1" marL="914400" rtl="0" algn="l">
              <a:spcBef>
                <a:spcPts val="0"/>
              </a:spcBef>
              <a:spcAft>
                <a:spcPts val="0"/>
              </a:spcAft>
              <a:buSzPts val="1400"/>
              <a:buChar char="○"/>
            </a:pPr>
            <a:r>
              <a:rPr lang="en"/>
              <a:t>Learn Final SVM </a:t>
            </a:r>
            <a:endParaRPr/>
          </a:p>
          <a:p>
            <a:pPr indent="-317500" lvl="1" marL="914400" rtl="0" algn="l">
              <a:spcBef>
                <a:spcPts val="0"/>
              </a:spcBef>
              <a:spcAft>
                <a:spcPts val="0"/>
              </a:spcAft>
              <a:buSzPts val="1400"/>
              <a:buChar char="○"/>
            </a:pPr>
            <a:r>
              <a:rPr lang="en"/>
              <a:t>SVM</a:t>
            </a:r>
            <a:r>
              <a:rPr baseline="-25000" lang="en"/>
              <a:t>Active</a:t>
            </a:r>
            <a:r>
              <a:rPr lang="en"/>
              <a:t> retrieves the top-k most relevant images farthest from SVM boundary.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pic>
        <p:nvPicPr>
          <p:cNvPr id="178" name="Google Shape;178;p31"/>
          <p:cNvPicPr preferRelativeResize="0"/>
          <p:nvPr/>
        </p:nvPicPr>
        <p:blipFill>
          <a:blip r:embed="rId3">
            <a:alphaModFix/>
          </a:blip>
          <a:stretch>
            <a:fillRect/>
          </a:stretch>
        </p:blipFill>
        <p:spPr>
          <a:xfrm>
            <a:off x="549900" y="0"/>
            <a:ext cx="7564399" cy="5032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67" name="Google Shape;67;p14"/>
          <p:cNvSpPr txBox="1"/>
          <p:nvPr>
            <p:ph idx="1" type="body"/>
          </p:nvPr>
        </p:nvSpPr>
        <p:spPr>
          <a:xfrm>
            <a:off x="290250" y="1017450"/>
            <a:ext cx="85635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1)Support Vector Machine.</a:t>
            </a:r>
            <a:endParaRPr/>
          </a:p>
          <a:p>
            <a:pPr indent="0" lvl="0" marL="0" rtl="0" algn="l">
              <a:spcBef>
                <a:spcPts val="1600"/>
              </a:spcBef>
              <a:spcAft>
                <a:spcPts val="0"/>
              </a:spcAft>
              <a:buNone/>
            </a:pPr>
            <a:r>
              <a:rPr lang="en"/>
              <a:t>2)Kernels.</a:t>
            </a:r>
            <a:endParaRPr/>
          </a:p>
          <a:p>
            <a:pPr indent="0" lvl="0" marL="0" rtl="0" algn="l">
              <a:spcBef>
                <a:spcPts val="1600"/>
              </a:spcBef>
              <a:spcAft>
                <a:spcPts val="0"/>
              </a:spcAft>
              <a:buNone/>
            </a:pPr>
            <a:r>
              <a:rPr lang="en"/>
              <a:t>3)Version Space.</a:t>
            </a:r>
            <a:endParaRPr/>
          </a:p>
          <a:p>
            <a:pPr indent="0" lvl="0" marL="0" rtl="0" algn="l">
              <a:spcBef>
                <a:spcPts val="1600"/>
              </a:spcBef>
              <a:spcAft>
                <a:spcPts val="0"/>
              </a:spcAft>
              <a:buNone/>
            </a:pPr>
            <a:r>
              <a:rPr lang="en"/>
              <a:t>4)Active learning.</a:t>
            </a:r>
            <a:endParaRPr/>
          </a:p>
          <a:p>
            <a:pPr indent="0" lvl="0" marL="0" rtl="0" algn="l">
              <a:spcBef>
                <a:spcPts val="1600"/>
              </a:spcBef>
              <a:spcAft>
                <a:spcPts val="0"/>
              </a:spcAft>
              <a:buNone/>
            </a:pPr>
            <a:r>
              <a:rPr lang="en"/>
              <a:t>5)Image Classification</a:t>
            </a:r>
            <a:endParaRPr/>
          </a:p>
          <a:p>
            <a:pPr indent="0" lvl="0" marL="0" rtl="0" algn="l">
              <a:spcBef>
                <a:spcPts val="1600"/>
              </a:spcBef>
              <a:spcAft>
                <a:spcPts val="0"/>
              </a:spcAft>
              <a:buNone/>
            </a:pPr>
            <a:r>
              <a:rPr lang="en"/>
              <a:t>6)Experiment</a:t>
            </a:r>
            <a:endParaRPr/>
          </a:p>
          <a:p>
            <a:pPr indent="0" lvl="0" marL="0" rtl="0" algn="l">
              <a:spcBef>
                <a:spcPts val="1600"/>
              </a:spcBef>
              <a:spcAft>
                <a:spcPts val="0"/>
              </a:spcAft>
              <a:buNone/>
            </a:pPr>
            <a:r>
              <a:rPr lang="en"/>
              <a:t>7)Steps</a:t>
            </a:r>
            <a:endParaRPr/>
          </a:p>
          <a:p>
            <a:pPr indent="0" lvl="0" marL="0" rtl="0" algn="l">
              <a:spcBef>
                <a:spcPts val="1600"/>
              </a:spcBef>
              <a:spcAft>
                <a:spcPts val="1600"/>
              </a:spcAft>
              <a:buNone/>
            </a:pPr>
            <a:r>
              <a:rPr lang="en"/>
              <a:t>8)Result and Comparison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id="183" name="Google Shape;183;p32"/>
          <p:cNvPicPr preferRelativeResize="0"/>
          <p:nvPr/>
        </p:nvPicPr>
        <p:blipFill>
          <a:blip r:embed="rId3">
            <a:alphaModFix/>
          </a:blip>
          <a:stretch>
            <a:fillRect/>
          </a:stretch>
        </p:blipFill>
        <p:spPr>
          <a:xfrm>
            <a:off x="6162663" y="8475"/>
            <a:ext cx="3267075" cy="2495550"/>
          </a:xfrm>
          <a:prstGeom prst="rect">
            <a:avLst/>
          </a:prstGeom>
          <a:noFill/>
          <a:ln>
            <a:noFill/>
          </a:ln>
        </p:spPr>
      </p:pic>
      <p:pic>
        <p:nvPicPr>
          <p:cNvPr id="184" name="Google Shape;184;p32"/>
          <p:cNvPicPr preferRelativeResize="0"/>
          <p:nvPr/>
        </p:nvPicPr>
        <p:blipFill>
          <a:blip r:embed="rId4">
            <a:alphaModFix/>
          </a:blip>
          <a:stretch>
            <a:fillRect/>
          </a:stretch>
        </p:blipFill>
        <p:spPr>
          <a:xfrm>
            <a:off x="6229350" y="2598213"/>
            <a:ext cx="3200400" cy="2447925"/>
          </a:xfrm>
          <a:prstGeom prst="rect">
            <a:avLst/>
          </a:prstGeom>
          <a:noFill/>
          <a:ln>
            <a:noFill/>
          </a:ln>
        </p:spPr>
      </p:pic>
      <p:pic>
        <p:nvPicPr>
          <p:cNvPr id="185" name="Google Shape;185;p32"/>
          <p:cNvPicPr preferRelativeResize="0"/>
          <p:nvPr/>
        </p:nvPicPr>
        <p:blipFill>
          <a:blip r:embed="rId5">
            <a:alphaModFix/>
          </a:blip>
          <a:stretch>
            <a:fillRect/>
          </a:stretch>
        </p:blipFill>
        <p:spPr>
          <a:xfrm>
            <a:off x="-12" y="-9525"/>
            <a:ext cx="3209925" cy="2667000"/>
          </a:xfrm>
          <a:prstGeom prst="rect">
            <a:avLst/>
          </a:prstGeom>
          <a:noFill/>
          <a:ln>
            <a:noFill/>
          </a:ln>
        </p:spPr>
      </p:pic>
      <p:pic>
        <p:nvPicPr>
          <p:cNvPr id="186" name="Google Shape;186;p32"/>
          <p:cNvPicPr preferRelativeResize="0"/>
          <p:nvPr/>
        </p:nvPicPr>
        <p:blipFill>
          <a:blip r:embed="rId6">
            <a:alphaModFix/>
          </a:blip>
          <a:stretch>
            <a:fillRect/>
          </a:stretch>
        </p:blipFill>
        <p:spPr>
          <a:xfrm>
            <a:off x="-12" y="2398200"/>
            <a:ext cx="3114675" cy="2647950"/>
          </a:xfrm>
          <a:prstGeom prst="rect">
            <a:avLst/>
          </a:prstGeom>
          <a:noFill/>
          <a:ln>
            <a:noFill/>
          </a:ln>
        </p:spPr>
      </p:pic>
      <p:pic>
        <p:nvPicPr>
          <p:cNvPr id="187" name="Google Shape;187;p32"/>
          <p:cNvPicPr preferRelativeResize="0"/>
          <p:nvPr/>
        </p:nvPicPr>
        <p:blipFill>
          <a:blip r:embed="rId7">
            <a:alphaModFix/>
          </a:blip>
          <a:stretch>
            <a:fillRect/>
          </a:stretch>
        </p:blipFill>
        <p:spPr>
          <a:xfrm>
            <a:off x="3230763" y="66663"/>
            <a:ext cx="3162300" cy="2486025"/>
          </a:xfrm>
          <a:prstGeom prst="rect">
            <a:avLst/>
          </a:prstGeom>
          <a:noFill/>
          <a:ln>
            <a:noFill/>
          </a:ln>
        </p:spPr>
      </p:pic>
      <p:pic>
        <p:nvPicPr>
          <p:cNvPr id="188" name="Google Shape;188;p32"/>
          <p:cNvPicPr preferRelativeResize="0"/>
          <p:nvPr/>
        </p:nvPicPr>
        <p:blipFill>
          <a:blip r:embed="rId8">
            <a:alphaModFix/>
          </a:blip>
          <a:stretch>
            <a:fillRect/>
          </a:stretch>
        </p:blipFill>
        <p:spPr>
          <a:xfrm>
            <a:off x="3114663" y="2571738"/>
            <a:ext cx="3114675" cy="2447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id="193" name="Google Shape;193;p33"/>
          <p:cNvPicPr preferRelativeResize="0"/>
          <p:nvPr/>
        </p:nvPicPr>
        <p:blipFill>
          <a:blip r:embed="rId3">
            <a:alphaModFix/>
          </a:blip>
          <a:stretch>
            <a:fillRect/>
          </a:stretch>
        </p:blipFill>
        <p:spPr>
          <a:xfrm>
            <a:off x="152400" y="1143000"/>
            <a:ext cx="8839202" cy="3635277"/>
          </a:xfrm>
          <a:prstGeom prst="rect">
            <a:avLst/>
          </a:prstGeom>
          <a:noFill/>
          <a:ln>
            <a:noFill/>
          </a:ln>
        </p:spPr>
      </p:pic>
      <p:sp>
        <p:nvSpPr>
          <p:cNvPr id="194" name="Google Shape;194;p33"/>
          <p:cNvSpPr txBox="1"/>
          <p:nvPr/>
        </p:nvSpPr>
        <p:spPr>
          <a:xfrm>
            <a:off x="1961850" y="4711325"/>
            <a:ext cx="6592500" cy="29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Accuracy decreases with increase of image categories</a:t>
            </a:r>
            <a:endParaRPr sz="1800">
              <a:solidFill>
                <a:schemeClr val="dk2"/>
              </a:solidFill>
              <a:latin typeface="Lato"/>
              <a:ea typeface="Lato"/>
              <a:cs typeface="Lato"/>
              <a:sym typeface="Lato"/>
            </a:endParaRPr>
          </a:p>
        </p:txBody>
      </p:sp>
      <p:sp>
        <p:nvSpPr>
          <p:cNvPr id="195" name="Google Shape;195;p33"/>
          <p:cNvSpPr txBox="1"/>
          <p:nvPr/>
        </p:nvSpPr>
        <p:spPr>
          <a:xfrm>
            <a:off x="152400" y="115175"/>
            <a:ext cx="5527200" cy="64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3200">
                <a:solidFill>
                  <a:schemeClr val="dk1"/>
                </a:solidFill>
                <a:latin typeface="Playfair Display"/>
                <a:ea typeface="Playfair Display"/>
                <a:cs typeface="Playfair Display"/>
                <a:sym typeface="Playfair Display"/>
              </a:rPr>
              <a:t>Result and Conclusion: </a:t>
            </a:r>
            <a:endParaRPr b="1" sz="3200">
              <a:solidFill>
                <a:schemeClr val="dk1"/>
              </a:solidFill>
              <a:latin typeface="Playfair Display"/>
              <a:ea typeface="Playfair Display"/>
              <a:cs typeface="Playfair Display"/>
              <a:sym typeface="Playfair Displ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4"/>
          <p:cNvSpPr txBox="1"/>
          <p:nvPr>
            <p:ph idx="1" type="body"/>
          </p:nvPr>
        </p:nvSpPr>
        <p:spPr>
          <a:xfrm>
            <a:off x="1278475" y="4335450"/>
            <a:ext cx="8544300" cy="2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Figure a,b represent accuracy increases with round of querying.</a:t>
            </a:r>
            <a:endParaRPr/>
          </a:p>
          <a:p>
            <a:pPr indent="0" lvl="0" marL="0" rtl="0" algn="l">
              <a:spcBef>
                <a:spcPts val="1600"/>
              </a:spcBef>
              <a:spcAft>
                <a:spcPts val="1600"/>
              </a:spcAft>
              <a:buNone/>
            </a:pPr>
            <a:r>
              <a:t/>
            </a:r>
            <a:endParaRPr/>
          </a:p>
        </p:txBody>
      </p:sp>
      <p:pic>
        <p:nvPicPr>
          <p:cNvPr id="201" name="Google Shape;201;p34"/>
          <p:cNvPicPr preferRelativeResize="0"/>
          <p:nvPr/>
        </p:nvPicPr>
        <p:blipFill>
          <a:blip r:embed="rId3">
            <a:alphaModFix/>
          </a:blip>
          <a:stretch>
            <a:fillRect/>
          </a:stretch>
        </p:blipFill>
        <p:spPr>
          <a:xfrm>
            <a:off x="-9025" y="40348"/>
            <a:ext cx="9144001" cy="4295105"/>
          </a:xfrm>
          <a:prstGeom prst="rect">
            <a:avLst/>
          </a:prstGeom>
          <a:noFill/>
          <a:ln>
            <a:noFill/>
          </a:ln>
        </p:spPr>
      </p:pic>
      <p:sp>
        <p:nvSpPr>
          <p:cNvPr id="202" name="Google Shape;202;p34"/>
          <p:cNvSpPr txBox="1"/>
          <p:nvPr/>
        </p:nvSpPr>
        <p:spPr>
          <a:xfrm>
            <a:off x="1336075" y="4625400"/>
            <a:ext cx="6582900" cy="51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Lato"/>
                <a:ea typeface="Lato"/>
                <a:cs typeface="Lato"/>
                <a:sym typeface="Lato"/>
              </a:rPr>
              <a:t>Figure </a:t>
            </a:r>
            <a:r>
              <a:rPr lang="en" sz="1800">
                <a:solidFill>
                  <a:schemeClr val="dk2"/>
                </a:solidFill>
                <a:latin typeface="Lato"/>
                <a:ea typeface="Lato"/>
                <a:cs typeface="Lato"/>
                <a:sym typeface="Lato"/>
              </a:rPr>
              <a:t>c represent accuracy increases with number of images.</a:t>
            </a:r>
            <a:endParaRPr sz="1800">
              <a:solidFill>
                <a:schemeClr val="dk2"/>
              </a:solidFill>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pic>
        <p:nvPicPr>
          <p:cNvPr id="207" name="Google Shape;207;p35"/>
          <p:cNvPicPr preferRelativeResize="0"/>
          <p:nvPr/>
        </p:nvPicPr>
        <p:blipFill>
          <a:blip r:embed="rId3">
            <a:alphaModFix/>
          </a:blip>
          <a:stretch>
            <a:fillRect/>
          </a:stretch>
        </p:blipFill>
        <p:spPr>
          <a:xfrm>
            <a:off x="0" y="156337"/>
            <a:ext cx="9144000" cy="3564176"/>
          </a:xfrm>
          <a:prstGeom prst="rect">
            <a:avLst/>
          </a:prstGeom>
          <a:noFill/>
          <a:ln>
            <a:noFill/>
          </a:ln>
        </p:spPr>
      </p:pic>
      <p:sp>
        <p:nvSpPr>
          <p:cNvPr id="208" name="Google Shape;208;p35"/>
          <p:cNvSpPr txBox="1"/>
          <p:nvPr/>
        </p:nvSpPr>
        <p:spPr>
          <a:xfrm>
            <a:off x="2504575" y="3963175"/>
            <a:ext cx="6381300" cy="10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Comparision between SVM</a:t>
            </a:r>
            <a:r>
              <a:rPr baseline="-25000" lang="en" sz="1800">
                <a:solidFill>
                  <a:schemeClr val="dk2"/>
                </a:solidFill>
                <a:latin typeface="Lato"/>
                <a:ea typeface="Lato"/>
                <a:cs typeface="Lato"/>
                <a:sym typeface="Lato"/>
              </a:rPr>
              <a:t>Active</a:t>
            </a:r>
            <a:r>
              <a:rPr lang="en" sz="1800">
                <a:solidFill>
                  <a:schemeClr val="dk2"/>
                </a:solidFill>
                <a:latin typeface="Lato"/>
                <a:ea typeface="Lato"/>
                <a:cs typeface="Lato"/>
                <a:sym typeface="Lato"/>
              </a:rPr>
              <a:t>, QEX, QEM</a:t>
            </a:r>
            <a:endParaRPr sz="1800">
              <a:solidFill>
                <a:schemeClr val="dk2"/>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6"/>
          <p:cNvSpPr txBox="1"/>
          <p:nvPr/>
        </p:nvSpPr>
        <p:spPr>
          <a:xfrm>
            <a:off x="3147525" y="1122750"/>
            <a:ext cx="2178300" cy="930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3200">
                <a:solidFill>
                  <a:schemeClr val="dk1"/>
                </a:solidFill>
                <a:latin typeface="Playfair Display"/>
                <a:ea typeface="Playfair Display"/>
                <a:cs typeface="Playfair Display"/>
                <a:sym typeface="Playfair Display"/>
              </a:rPr>
              <a:t>Thank</a:t>
            </a:r>
            <a:r>
              <a:rPr b="1" lang="en" sz="2600">
                <a:solidFill>
                  <a:srgbClr val="1A1A1A"/>
                </a:solidFill>
                <a:latin typeface="Raleway"/>
                <a:ea typeface="Raleway"/>
                <a:cs typeface="Raleway"/>
                <a:sym typeface="Raleway"/>
              </a:rPr>
              <a:t> </a:t>
            </a:r>
            <a:r>
              <a:rPr b="1" lang="en" sz="3200">
                <a:solidFill>
                  <a:schemeClr val="dk1"/>
                </a:solidFill>
                <a:latin typeface="Playfair Display"/>
                <a:ea typeface="Playfair Display"/>
                <a:cs typeface="Playfair Display"/>
                <a:sym typeface="Playfair Display"/>
              </a:rPr>
              <a:t>you</a:t>
            </a:r>
            <a:endParaRPr b="1" sz="2600">
              <a:solidFill>
                <a:srgbClr val="1A1A1A"/>
              </a:solidFill>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Support Vector Machine</a:t>
            </a:r>
            <a:endParaRPr/>
          </a:p>
        </p:txBody>
      </p:sp>
      <p:sp>
        <p:nvSpPr>
          <p:cNvPr id="73" name="Google Shape;73;p15"/>
          <p:cNvSpPr txBox="1"/>
          <p:nvPr>
            <p:ph idx="1" type="body"/>
          </p:nvPr>
        </p:nvSpPr>
        <p:spPr>
          <a:xfrm>
            <a:off x="311700" y="1017450"/>
            <a:ext cx="8520600" cy="819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t>Main idea is to identify the optimal separating hyperplane which maximizes the margin of the training data. The aim is to choose the hyperplane which is as far as possible from the data points of each category.</a:t>
            </a:r>
            <a:endParaRPr/>
          </a:p>
        </p:txBody>
      </p:sp>
      <p:pic>
        <p:nvPicPr>
          <p:cNvPr id="74" name="Google Shape;74;p15"/>
          <p:cNvPicPr preferRelativeResize="0"/>
          <p:nvPr/>
        </p:nvPicPr>
        <p:blipFill>
          <a:blip r:embed="rId3">
            <a:alphaModFix/>
          </a:blip>
          <a:stretch>
            <a:fillRect/>
          </a:stretch>
        </p:blipFill>
        <p:spPr>
          <a:xfrm>
            <a:off x="4641275" y="2072200"/>
            <a:ext cx="4100825" cy="2916425"/>
          </a:xfrm>
          <a:prstGeom prst="rect">
            <a:avLst/>
          </a:prstGeom>
          <a:noFill/>
          <a:ln>
            <a:noFill/>
          </a:ln>
        </p:spPr>
      </p:pic>
      <p:sp>
        <p:nvSpPr>
          <p:cNvPr id="75" name="Google Shape;75;p15"/>
          <p:cNvSpPr txBox="1"/>
          <p:nvPr/>
        </p:nvSpPr>
        <p:spPr>
          <a:xfrm>
            <a:off x="407050" y="2062950"/>
            <a:ext cx="4283100" cy="27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6"/>
          <p:cNvSpPr txBox="1"/>
          <p:nvPr>
            <p:ph idx="1" type="body"/>
          </p:nvPr>
        </p:nvSpPr>
        <p:spPr>
          <a:xfrm>
            <a:off x="379275" y="1152475"/>
            <a:ext cx="8677200" cy="3768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1) SVM is a discriminative classifier defined by a separating hyperplane.</a:t>
            </a:r>
            <a:endParaRPr/>
          </a:p>
          <a:p>
            <a:pPr indent="0" lvl="0" marL="0" marR="0" rtl="0" algn="l">
              <a:lnSpc>
                <a:spcPct val="115000"/>
              </a:lnSpc>
              <a:spcBef>
                <a:spcPts val="1600"/>
              </a:spcBef>
              <a:spcAft>
                <a:spcPts val="0"/>
              </a:spcAft>
              <a:buNone/>
            </a:pPr>
            <a:r>
              <a:rPr lang="en"/>
              <a:t>2) Given labeled training data (supervised learning), the algorithm outputs an optimal hyperplane which categorizes new examples.</a:t>
            </a:r>
            <a:endParaRPr/>
          </a:p>
          <a:p>
            <a:pPr indent="0" lvl="0" marL="0" marR="0" rtl="0" algn="l">
              <a:lnSpc>
                <a:spcPct val="115000"/>
              </a:lnSpc>
              <a:spcBef>
                <a:spcPts val="1600"/>
              </a:spcBef>
              <a:spcAft>
                <a:spcPts val="0"/>
              </a:spcAft>
              <a:buNone/>
            </a:pPr>
            <a:r>
              <a:rPr lang="en"/>
              <a:t>3) In 2D space this hyperplane is a line dividing a plane in two parts where in each class lay in either side.</a:t>
            </a:r>
            <a:endParaRPr/>
          </a:p>
          <a:p>
            <a:pPr indent="0" lvl="0" marL="0" marR="0" rtl="0" algn="l">
              <a:lnSpc>
                <a:spcPct val="115000"/>
              </a:lnSpc>
              <a:spcBef>
                <a:spcPts val="1600"/>
              </a:spcBef>
              <a:spcAft>
                <a:spcPts val="0"/>
              </a:spcAft>
              <a:buNone/>
            </a:pPr>
            <a:r>
              <a:rPr lang="en"/>
              <a:t>4) What if the datasets are plotted in such a way that they are not linearly </a:t>
            </a:r>
            <a:r>
              <a:rPr lang="en"/>
              <a:t>separable</a:t>
            </a:r>
            <a:r>
              <a:rPr lang="en"/>
              <a:t>?</a:t>
            </a:r>
            <a:endParaRPr/>
          </a:p>
          <a:p>
            <a:pPr indent="0" lvl="0" marL="0" marR="0" rtl="0" algn="l">
              <a:lnSpc>
                <a:spcPct val="115000"/>
              </a:lnSpc>
              <a:spcBef>
                <a:spcPts val="1600"/>
              </a:spcBef>
              <a:spcAft>
                <a:spcPts val="1600"/>
              </a:spcAft>
              <a:buNone/>
            </a:pPr>
            <a:r>
              <a:t/>
            </a:r>
            <a:endParaRPr/>
          </a:p>
        </p:txBody>
      </p:sp>
      <p:sp>
        <p:nvSpPr>
          <p:cNvPr id="81" name="Google Shape;81;p1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Support Vector Machine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Non Linear Dataset</a:t>
            </a:r>
            <a:endParaRPr/>
          </a:p>
        </p:txBody>
      </p:sp>
      <p:pic>
        <p:nvPicPr>
          <p:cNvPr id="87" name="Google Shape;87;p17"/>
          <p:cNvPicPr preferRelativeResize="0"/>
          <p:nvPr/>
        </p:nvPicPr>
        <p:blipFill>
          <a:blip r:embed="rId3">
            <a:alphaModFix/>
          </a:blip>
          <a:stretch>
            <a:fillRect/>
          </a:stretch>
        </p:blipFill>
        <p:spPr>
          <a:xfrm>
            <a:off x="1410375" y="1106550"/>
            <a:ext cx="6061976" cy="3149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Kernel Trick</a:t>
            </a:r>
            <a:endParaRPr/>
          </a:p>
        </p:txBody>
      </p:sp>
      <p:pic>
        <p:nvPicPr>
          <p:cNvPr id="93" name="Google Shape;93;p18"/>
          <p:cNvPicPr preferRelativeResize="0"/>
          <p:nvPr/>
        </p:nvPicPr>
        <p:blipFill>
          <a:blip r:embed="rId3">
            <a:alphaModFix/>
          </a:blip>
          <a:stretch>
            <a:fillRect/>
          </a:stretch>
        </p:blipFill>
        <p:spPr>
          <a:xfrm>
            <a:off x="1612450" y="1075800"/>
            <a:ext cx="6603875" cy="341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Kernel trick in SVM</a:t>
            </a:r>
            <a:endParaRPr/>
          </a:p>
        </p:txBody>
      </p:sp>
      <p:sp>
        <p:nvSpPr>
          <p:cNvPr id="99" name="Google Shape;99;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1)Mapping data points from a dimensional space to higher dimensional space is a time consuming task </a:t>
            </a:r>
            <a:endParaRPr/>
          </a:p>
          <a:p>
            <a:pPr indent="0" lvl="0" marL="0" marR="0" rtl="0" algn="l">
              <a:lnSpc>
                <a:spcPct val="115000"/>
              </a:lnSpc>
              <a:spcBef>
                <a:spcPts val="1600"/>
              </a:spcBef>
              <a:spcAft>
                <a:spcPts val="0"/>
              </a:spcAft>
              <a:buNone/>
            </a:pPr>
            <a:r>
              <a:rPr lang="en"/>
              <a:t>2)To avoid this  Kernel is used as a mapping function to map a data point into higher dimensional sp</a:t>
            </a:r>
            <a:r>
              <a:rPr lang="en"/>
              <a:t>ace for classification.</a:t>
            </a:r>
            <a:endParaRPr/>
          </a:p>
          <a:p>
            <a:pPr indent="0" lvl="0" marL="0" marR="0" rtl="0" algn="l">
              <a:lnSpc>
                <a:spcPct val="115000"/>
              </a:lnSpc>
              <a:spcBef>
                <a:spcPts val="1600"/>
              </a:spcBef>
              <a:spcAft>
                <a:spcPts val="0"/>
              </a:spcAft>
              <a:buNone/>
            </a:pPr>
            <a:r>
              <a:rPr lang="en"/>
              <a:t>3) Mathematical definition: K(x, y) = &lt;f(x), f(y)&gt;. Here K is the kernel function, x, y are n dimensional inputs. f is a map from n-dimension to m-dimension space. &lt; x,y&gt; denotes the dot product. usually m is much larger than n.</a:t>
            </a:r>
            <a:endParaRPr/>
          </a:p>
          <a:p>
            <a:pPr indent="0" lvl="0" marL="0" marR="0" rtl="0" algn="l">
              <a:lnSpc>
                <a:spcPct val="115000"/>
              </a:lnSpc>
              <a:spcBef>
                <a:spcPts val="1600"/>
              </a:spcBef>
              <a:spcAft>
                <a:spcPts val="0"/>
              </a:spcAft>
              <a:buNone/>
            </a:pPr>
            <a:r>
              <a:rPr lang="en"/>
              <a:t>4) &lt;f(x), f(y)&gt;, in the context of SVM and feature vectors, it becomes &lt;phi(x), phi(y)&gt;. The inner product means the projection of phi(x) onto phi(y). or  how much overlap do x and y have in their feature space. In other words, how similar they are.</a:t>
            </a:r>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Kernel Trick</a:t>
            </a:r>
            <a:endParaRPr/>
          </a:p>
        </p:txBody>
      </p:sp>
      <p:sp>
        <p:nvSpPr>
          <p:cNvPr id="105" name="Google Shape;105;p20"/>
          <p:cNvSpPr txBox="1"/>
          <p:nvPr>
            <p:ph idx="1" type="body"/>
          </p:nvPr>
        </p:nvSpPr>
        <p:spPr>
          <a:xfrm>
            <a:off x="311700" y="11219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1)The output is predicted by below given formula:</a:t>
            </a:r>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rPr lang="en"/>
              <a:t>    Where, if f(x) &gt;=0, then predicted out is 1 or else its -1.</a:t>
            </a:r>
            <a:endParaRPr/>
          </a:p>
        </p:txBody>
      </p:sp>
      <p:pic>
        <p:nvPicPr>
          <p:cNvPr id="106" name="Google Shape;106;p20"/>
          <p:cNvPicPr preferRelativeResize="0"/>
          <p:nvPr/>
        </p:nvPicPr>
        <p:blipFill>
          <a:blip r:embed="rId3">
            <a:alphaModFix/>
          </a:blip>
          <a:stretch>
            <a:fillRect/>
          </a:stretch>
        </p:blipFill>
        <p:spPr>
          <a:xfrm>
            <a:off x="671825" y="1471025"/>
            <a:ext cx="4724400" cy="723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Kernel Trick</a:t>
            </a:r>
            <a:endParaRPr/>
          </a:p>
        </p:txBody>
      </p:sp>
      <p:pic>
        <p:nvPicPr>
          <p:cNvPr id="112" name="Google Shape;112;p21"/>
          <p:cNvPicPr preferRelativeResize="0"/>
          <p:nvPr/>
        </p:nvPicPr>
        <p:blipFill>
          <a:blip r:embed="rId3">
            <a:alphaModFix/>
          </a:blip>
          <a:stretch>
            <a:fillRect/>
          </a:stretch>
        </p:blipFill>
        <p:spPr>
          <a:xfrm>
            <a:off x="184950" y="1139825"/>
            <a:ext cx="4387051" cy="2727425"/>
          </a:xfrm>
          <a:prstGeom prst="rect">
            <a:avLst/>
          </a:prstGeom>
          <a:noFill/>
          <a:ln>
            <a:noFill/>
          </a:ln>
        </p:spPr>
      </p:pic>
      <p:pic>
        <p:nvPicPr>
          <p:cNvPr id="113" name="Google Shape;113;p21"/>
          <p:cNvPicPr preferRelativeResize="0"/>
          <p:nvPr/>
        </p:nvPicPr>
        <p:blipFill>
          <a:blip r:embed="rId4">
            <a:alphaModFix/>
          </a:blip>
          <a:stretch>
            <a:fillRect/>
          </a:stretch>
        </p:blipFill>
        <p:spPr>
          <a:xfrm>
            <a:off x="5133900" y="2246200"/>
            <a:ext cx="4072925" cy="2828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